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593" r:id="rId2"/>
    <p:sldId id="752" r:id="rId3"/>
    <p:sldId id="614" r:id="rId4"/>
    <p:sldId id="740" r:id="rId5"/>
    <p:sldId id="632" r:id="rId6"/>
    <p:sldId id="741" r:id="rId7"/>
    <p:sldId id="363" r:id="rId8"/>
    <p:sldId id="742" r:id="rId9"/>
    <p:sldId id="743" r:id="rId10"/>
    <p:sldId id="744" r:id="rId11"/>
    <p:sldId id="745" r:id="rId12"/>
    <p:sldId id="746" r:id="rId13"/>
    <p:sldId id="747" r:id="rId14"/>
    <p:sldId id="751" r:id="rId15"/>
    <p:sldId id="648" r:id="rId16"/>
    <p:sldId id="649" r:id="rId17"/>
    <p:sldId id="734" r:id="rId18"/>
    <p:sldId id="739" r:id="rId19"/>
    <p:sldId id="650" r:id="rId20"/>
    <p:sldId id="651" r:id="rId21"/>
    <p:sldId id="652" r:id="rId22"/>
    <p:sldId id="653" r:id="rId23"/>
    <p:sldId id="654" r:id="rId24"/>
    <p:sldId id="655" r:id="rId25"/>
    <p:sldId id="656" r:id="rId26"/>
    <p:sldId id="657" r:id="rId27"/>
    <p:sldId id="658" r:id="rId28"/>
    <p:sldId id="659" r:id="rId29"/>
    <p:sldId id="66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77" autoAdjust="0"/>
    <p:restoredTop sz="91520" autoAdjust="0"/>
  </p:normalViewPr>
  <p:slideViewPr>
    <p:cSldViewPr snapToGrid="0">
      <p:cViewPr varScale="1">
        <p:scale>
          <a:sx n="98" d="100"/>
          <a:sy n="98" d="100"/>
        </p:scale>
        <p:origin x="187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1/10/21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1/10/21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1/10/21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1/10/21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1/10/21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1/10/21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1/10/21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1/10/21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74"/>
          <a:stretch/>
        </p:blipFill>
        <p:spPr bwMode="auto">
          <a:xfrm>
            <a:off x="8182940" y="6309360"/>
            <a:ext cx="96106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0" y="6370419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hyperlink" Target="https://www.linkedin.com/in/edwardkwartle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3600" i="1" dirty="0"/>
              <a:t>Intros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1/10/21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DE512-60DF-0F43-B4D1-3C79EB06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33640-1C77-EC4B-9426-5DA214D2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1 Q/A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9A660-8A97-DB45-816B-15E6730B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ACE31-A933-3648-AF1E-F485784C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D19AC-594F-1744-AB35-69295A4597A4}"/>
              </a:ext>
            </a:extLst>
          </p:cNvPr>
          <p:cNvSpPr txBox="1"/>
          <p:nvPr/>
        </p:nvSpPr>
        <p:spPr>
          <a:xfrm>
            <a:off x="747315" y="1241766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Git?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5098F-F371-A34C-822E-156BCF1A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5" y="2534771"/>
            <a:ext cx="3052856" cy="306286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6B614D-436E-3144-97E8-A9C06DC2223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6A3D69-C1E7-3A48-9EC2-17008AC971C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92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DE512-60DF-0F43-B4D1-3C79EB06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33640-1C77-EC4B-9426-5DA214D2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2 Q/A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9A660-8A97-DB45-816B-15E6730B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ACE31-A933-3648-AF1E-F485784C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D19AC-594F-1744-AB35-69295A4597A4}"/>
              </a:ext>
            </a:extLst>
          </p:cNvPr>
          <p:cNvSpPr txBox="1"/>
          <p:nvPr/>
        </p:nvSpPr>
        <p:spPr>
          <a:xfrm>
            <a:off x="263222" y="1174531"/>
            <a:ext cx="744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input, function, output process make sense?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banana analogy and workflow make sense?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“&lt;-” called?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 we need libraries in R?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89407A-93E1-184E-BE5A-17862F28E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2409265"/>
            <a:ext cx="4950759" cy="37240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B8FDC0-0C22-4B4C-874B-E51C3456E07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0E21E3-A46C-DF47-9CB5-A2C1AF381C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5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CCF563-4B92-DA4B-A692-0A5225A6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C7975-9337-804D-B642-FCBDB90F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video 3, we took R for a test drive.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1FF55-C93C-DB46-96A2-24E12B4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2DC7-7A30-FC46-BC77-EB2D5B2BA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BE3EE7-56BC-C844-B7EB-B1C866AE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77621F-31DB-3B41-99D2-617129A8BF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B4121-84A7-F446-B0B5-54708E2F874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4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2A21F-A44E-D445-99A9-26BE1364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EC15D-67F2-1C45-874D-5E3C8D37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4" y="103869"/>
            <a:ext cx="7886700" cy="591477"/>
          </a:xfrm>
        </p:spPr>
        <p:txBody>
          <a:bodyPr/>
          <a:lstStyle/>
          <a:p>
            <a:r>
              <a:rPr lang="en-US" dirty="0"/>
              <a:t>Let’s get back into R, to review.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79B4-F120-C04A-B0C1-B3A7C75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A15C-3692-5A48-9714-4DE99F0A1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43FC5-47FD-3C45-8A33-DEBA0A5144F3}"/>
              </a:ext>
            </a:extLst>
          </p:cNvPr>
          <p:cNvSpPr txBox="1"/>
          <p:nvPr/>
        </p:nvSpPr>
        <p:spPr>
          <a:xfrm>
            <a:off x="578223" y="1277470"/>
            <a:ext cx="342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open </a:t>
            </a:r>
            <a:r>
              <a:rPr lang="en-US" dirty="0" err="1"/>
              <a:t>live_A_more_basics.R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E6164-646D-D741-993B-A2CBBED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746622"/>
            <a:ext cx="3874247" cy="38742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296AA-147A-DE4B-9CF1-05C1D542862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69EFE3-245E-7C46-BBC2-7994E6F4EA9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14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3600" i="1" dirty="0"/>
              <a:t>TM Basics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1/10/21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72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1/10/21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D82163-5619-BA41-80E9-51B486E781A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0798A6-2AAC-794A-B49B-FCC13250FFE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037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1/10/21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F9FA7C-8B04-7C4E-8091-03D7FE03FF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3DF7C-39DF-AD4E-A0AD-644480037B7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09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7655" y="207471"/>
            <a:ext cx="8515350" cy="591477"/>
          </a:xfrm>
        </p:spPr>
        <p:txBody>
          <a:bodyPr/>
          <a:lstStyle/>
          <a:p>
            <a:r>
              <a:rPr lang="en-US" sz="2800" dirty="0"/>
              <a:t>Where can NLP &amp; Text Mining be used? </a:t>
            </a:r>
            <a:br>
              <a:rPr lang="en-US" sz="2800" dirty="0"/>
            </a:br>
            <a:r>
              <a:rPr lang="en-US" sz="2800" dirty="0"/>
              <a:t>Anywhere there are documents!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1" y="1416187"/>
            <a:ext cx="6704286" cy="448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4BED09-B5AC-8546-88FA-1EFF8A6DAF8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19B1A8-CA13-3445-9244-FA2279C2E71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676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68DC7-1C37-A549-ABB0-F0FE5203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20EEE-620B-4C40-B0DB-D99D18A0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075B6-C39D-C047-A3DF-AB57143AF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9591-1DEE-754C-AFED-3915AFF62511}"/>
              </a:ext>
            </a:extLst>
          </p:cNvPr>
          <p:cNvSpPr/>
          <p:nvPr/>
        </p:nvSpPr>
        <p:spPr>
          <a:xfrm>
            <a:off x="240631" y="5883964"/>
            <a:ext cx="8725774" cy="425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uses of text mining do you observe, research or want to do?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8FA975-A679-3A49-89FC-CD804AA0710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C35ECE-502B-5246-8260-761ACF6C10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AFCF3-7A56-A847-B71A-96662C7ED9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1" y="1322057"/>
            <a:ext cx="6704286" cy="4482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9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D603-7BEE-4C80-A9FD-F9D228F5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0EB-EF8D-43CB-B690-C0F4DEF5AE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19</a:t>
            </a:fld>
            <a:endParaRPr lang="en-US"/>
          </a:p>
        </p:txBody>
      </p:sp>
      <p:pic>
        <p:nvPicPr>
          <p:cNvPr id="7" name="Picture 6" descr="Chapt1 Text Mining Workflow v3.png">
            <a:extLst>
              <a:ext uri="{FF2B5EF4-FFF2-40B4-BE49-F238E27FC236}">
                <a16:creationId xmlns:a16="http://schemas.microsoft.com/office/drawing/2014/main" id="{F7EB803C-97E9-4237-9B1D-227F20485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3786744" y="1761218"/>
            <a:ext cx="3555075" cy="45268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CA05E2-2944-491F-A12C-B00C4C8F0CCB}"/>
              </a:ext>
            </a:extLst>
          </p:cNvPr>
          <p:cNvGrpSpPr/>
          <p:nvPr/>
        </p:nvGrpSpPr>
        <p:grpSpPr>
          <a:xfrm>
            <a:off x="566858" y="1953003"/>
            <a:ext cx="1471236" cy="3827961"/>
            <a:chOff x="6603961" y="1572853"/>
            <a:chExt cx="1321732" cy="4165856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5CA605D-9FA1-4CE6-8F28-CCBD69938E19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DF833B-7B0B-4D97-8913-CA36CE6D8E9C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8980AC-9A0A-412E-8BFB-D0439BF65B7C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01FBFB-83C8-436D-9990-0FB189D0C561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EE4708E-646A-4323-89F9-060D6F2B77A5}"/>
              </a:ext>
            </a:extLst>
          </p:cNvPr>
          <p:cNvSpPr/>
          <p:nvPr/>
        </p:nvSpPr>
        <p:spPr>
          <a:xfrm rot="5400000">
            <a:off x="1531281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9B7D72A-AA93-46A3-8DB7-9A5AC79B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142EED6-FC16-45B9-B8C4-2BC5DBA88325}" type="datetime1">
              <a:rPr lang="en-US" smtClean="0"/>
              <a:t>1/10/21</a:t>
            </a:fld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BDFB429-8897-407B-AB11-6825CAAB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CD3067D-8C41-47A9-84AF-E39ADABB5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B7CC7B-874D-BC40-9E81-381DD14B2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160F59-1038-3342-8B52-EF13AD807D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94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64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015" y="484632"/>
            <a:ext cx="6096762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ttendance it's kind of a big deal | Make a Meme">
            <a:extLst>
              <a:ext uri="{FF2B5EF4-FFF2-40B4-BE49-F238E27FC236}">
                <a16:creationId xmlns:a16="http://schemas.microsoft.com/office/drawing/2014/main" id="{F6D01ED8-C95B-924C-A181-36830724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10658" b="-1"/>
          <a:stretch/>
        </p:blipFill>
        <p:spPr bwMode="auto">
          <a:xfrm>
            <a:off x="732188" y="942538"/>
            <a:ext cx="5372416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DCDA5-6B6E-204D-AFAE-970C5C43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753EFC8-4232-4598-94F6-94C0EBAFC469}" type="datetime1">
              <a:rPr lang="en-US" sz="120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1/10/21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80FF8-4D0B-FD42-BEEF-CB1F7233A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00390-2247-8349-A167-7C129673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FFFFFF"/>
                </a:solidFill>
              </a:rPr>
              <a:pPr algn="r" defTabSz="457200">
                <a:lnSpc>
                  <a:spcPct val="190000"/>
                </a:lnSpc>
                <a:spcAft>
                  <a:spcPts val="600"/>
                </a:spcAft>
              </a:pPr>
              <a:t>2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40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77115" y="1145577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342990" y="1487322"/>
            <a:ext cx="3572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38B22-713D-3F4D-93DE-3EE4728282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BC0725-1CFD-BD4F-87DA-8A7FE11A8C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40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092397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175734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043967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598520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593758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070008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3425" y="6058578"/>
            <a:ext cx="5175741" cy="2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*There are other approaches usually based on DNN, that I refer to “abstractive”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9BAD7C-56C7-294A-8BE9-E1B6DACB3B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07D26C-CDF8-AB46-8581-E0C7F398944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17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4810632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22" y="1532378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79" y="3710183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48" y="1551840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77ED5E-C32D-E148-8831-6F051ABD582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3B6583-FB40-294E-B9A8-A9733E0881E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80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253A51-4DAE-604D-A337-E70F9DA71D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5E47EA-B6E5-C041-A063-9EACBFE796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3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text mining is an art &amp; science?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584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Challenges because human expression is diverse, often ambiguous, affected by age, demographics, socio-economics, medium/channel &amp; regional attributes of the author.</a:t>
            </a:r>
            <a:endParaRPr lang="en-US" sz="1800" kern="1200" dirty="0">
              <a:solidFill>
                <a:prstClr val="white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72" y="2558751"/>
            <a:ext cx="43148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Books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Electronic Docs (PDFs)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Records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Service 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Legal Documents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  <a:endParaRPr lang="en-US" sz="2000" kern="1200" dirty="0">
              <a:solidFill>
                <a:prstClr val="black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343404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14205" y="2712517"/>
            <a:ext cx="3886200" cy="2784145"/>
            <a:chOff x="4814205" y="2712517"/>
            <a:chExt cx="3886200" cy="2784145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4814205" y="2712517"/>
              <a:ext cx="3886200" cy="2784145"/>
              <a:chOff x="506732" y="2054450"/>
              <a:chExt cx="5615939" cy="4023360"/>
            </a:xfrm>
          </p:grpSpPr>
          <p:pic>
            <p:nvPicPr>
              <p:cNvPr id="17" name="Picture 14" descr="http://ameliacottonpress.files.wordpress.com/2012/10/social-media-icons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732" y="2054450"/>
                <a:ext cx="5615939" cy="4023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6" descr="http://upload.wikimedia.org/wikipedia/commons/4/40/Google_plus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4844" y="4816929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8" descr="http://upload.wikimedia.org/wikipedia/en/archive/d/d9/20130604215439!Vine_apps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368" y="4383902"/>
              <a:ext cx="248717" cy="247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://asset1.cbsistatic.com/cnwk.1d/i/tim2/2013/11/25/Snapchat-noname_chillah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0" r="18971"/>
            <a:stretch/>
          </p:blipFill>
          <p:spPr bwMode="auto">
            <a:xfrm>
              <a:off x="7622452" y="3685121"/>
              <a:ext cx="429000" cy="440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www.ccs.org.za/wp-content/uploads/2012/06/weibo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40" y="2856837"/>
              <a:ext cx="422820" cy="42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4828492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Source &amp; context are important, directly impacting data integrity.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6018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Common Sources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C452A7D3-6191-4948-802F-B54F216B9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AFF96D-B4E5-CA40-9FB9-29A6724DA4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683D1B-4DF0-5F44-AF90-FB1C8906528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48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0D36B-B2CC-4A95-9B3D-9E35604673B9}"/>
              </a:ext>
            </a:extLst>
          </p:cNvPr>
          <p:cNvSpPr/>
          <p:nvPr/>
        </p:nvSpPr>
        <p:spPr>
          <a:xfrm>
            <a:off x="240631" y="5748708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298961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2C5CD-17A9-4326-BA8B-BAE6E502086E}"/>
              </a:ext>
            </a:extLst>
          </p:cNvPr>
          <p:cNvSpPr txBox="1"/>
          <p:nvPr/>
        </p:nvSpPr>
        <p:spPr>
          <a:xfrm>
            <a:off x="366541" y="4254335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252007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436159-9A1E-4C45-978B-1BA11030818E}"/>
              </a:ext>
            </a:extLst>
          </p:cNvPr>
          <p:cNvSpPr/>
          <p:nvPr/>
        </p:nvSpPr>
        <p:spPr>
          <a:xfrm>
            <a:off x="6457950" y="4254335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C389B-5AEF-45E9-B2DA-C370E0F0D569}"/>
              </a:ext>
            </a:extLst>
          </p:cNvPr>
          <p:cNvSpPr txBox="1"/>
          <p:nvPr/>
        </p:nvSpPr>
        <p:spPr>
          <a:xfrm>
            <a:off x="3581614" y="4254335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860" y="2681067"/>
            <a:ext cx="2905774" cy="5939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E25749-8986-D74A-9A27-6F95F62302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A13D5C-9EA3-C249-BC2C-9FF6B8B46A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891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6765287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CC6163-33AA-5E4E-B845-C1B6D67CC8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2D9F33-A8EC-D34B-96C9-77B79399959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97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389640-9AAE-E746-9AD0-0B22B95CA2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30CDE-ADF6-7C41-9213-541B7AA9B06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897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58B35-5B89-294F-914C-CBF27EB6263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1E3CE9-5401-6D4B-B41F-72B94ECECC5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414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 we all context switch based on who were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2A43E-861F-2844-BA19-3749D9EC47D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DCB36A-4F6D-9041-AD3C-069F2E08CA4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5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https://www.linkedin.com/in/edwardkwartler/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91"/>
          <a:stretch/>
        </p:blipFill>
        <p:spPr>
          <a:xfrm>
            <a:off x="272161" y="1145386"/>
            <a:ext cx="2175203" cy="1787995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94" y="1527927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3773655" y="1440751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453716" y="4266358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1135966" y="36141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1885412" y="5146476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1622233" y="4170436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5D6F60-03CA-124A-917F-92B15D146C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89FE8-56B6-1E43-B0B5-23260FCAD4C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77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59049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</a:t>
            </a:r>
          </a:p>
          <a:p>
            <a:r>
              <a:rPr lang="en-US" sz="2800" dirty="0"/>
              <a:t>Location</a:t>
            </a:r>
          </a:p>
          <a:p>
            <a:r>
              <a:rPr lang="en-US" sz="2800" dirty="0"/>
              <a:t>Background </a:t>
            </a:r>
          </a:p>
          <a:p>
            <a:r>
              <a:rPr lang="en-US" sz="2800" dirty="0"/>
              <a:t>Why are you taking this course?</a:t>
            </a:r>
          </a:p>
          <a:p>
            <a:r>
              <a:rPr lang="en-US" sz="2800" dirty="0"/>
              <a:t>Are you working on VM, local or cloud?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C50C441-8A83-2948-A173-64E44059C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3"/>
          <a:stretch/>
        </p:blipFill>
        <p:spPr>
          <a:xfrm>
            <a:off x="1772770" y="1250411"/>
            <a:ext cx="5219700" cy="43973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8151" y="1114419"/>
            <a:ext cx="8729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07F99-24C1-644B-A9B4-3CB363B27A8D}"/>
              </a:ext>
            </a:extLst>
          </p:cNvPr>
          <p:cNvSpPr txBox="1"/>
          <p:nvPr/>
        </p:nvSpPr>
        <p:spPr>
          <a:xfrm>
            <a:off x="208151" y="4184830"/>
            <a:ext cx="6111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E06BA-75DB-DC43-B583-243380603105}"/>
              </a:ext>
            </a:extLst>
          </p:cNvPr>
          <p:cNvSpPr txBox="1"/>
          <p:nvPr/>
        </p:nvSpPr>
        <p:spPr>
          <a:xfrm>
            <a:off x="208151" y="2788124"/>
            <a:ext cx="8729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professional, researcher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699083-E316-054C-B996-3F5A2D80A0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2B2A0-3F7B-2843-96B4-35724523459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0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27775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CF42E13-F741-47C0-ABF2-930A6A838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A safe/supportive learning environment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In this class, we use a lot of tweets…which have never been read.</a:t>
            </a:r>
          </a:p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“Keyboard Courage” is rampant which may entail some less than ideal topics.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Twitter is a realistic Natural Language Channel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It is a great place to get topics, and messy challenging data.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As a safe learning environment, no offense is intended, merely exposure to a real data set.  If offended, please reach out and I will get you additional data sets.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prstClr val="black"/>
              </a:solidFill>
              <a:latin typeface="+mj-lt"/>
              <a:cs typeface="Arial Unicode MS" panose="020B0604020202020204" pitchFamily="34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FDE04B-3080-5A48-8C1F-D1360AAEC3EC}"/>
              </a:ext>
            </a:extLst>
          </p:cNvPr>
          <p:cNvGrpSpPr/>
          <p:nvPr/>
        </p:nvGrpSpPr>
        <p:grpSpPr>
          <a:xfrm>
            <a:off x="2581325" y="4713667"/>
            <a:ext cx="3033864" cy="1281229"/>
            <a:chOff x="1969548" y="3881549"/>
            <a:chExt cx="3981350" cy="19543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CC7484-76FB-FA4C-BB26-5ECBCBA8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9B2CE8FD-6402-B241-9EB0-E887C332EBB8}"/>
                </a:ext>
              </a:extLst>
            </p:cNvPr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rPr>
                <a:t>#%@*!!!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741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175" y="1639506"/>
            <a:ext cx="840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intensive 1 week course requiring programing.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Don’t be intimidated if its your first time with R.   My job is your learning outcomes.  I am here to help.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62" y="1133276"/>
            <a:ext cx="7646276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learn from being challenged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133C3-7525-1B48-BC6D-9EA213239441}"/>
              </a:ext>
            </a:extLst>
          </p:cNvPr>
          <p:cNvSpPr txBox="1"/>
          <p:nvPr/>
        </p:nvSpPr>
        <p:spPr>
          <a:xfrm>
            <a:off x="349622" y="2484964"/>
            <a:ext cx="840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be uncomfortable learning something new.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Discomfort means you are applying/challenging yourself.  It’s ok and expected.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59EA3-3686-2C4C-97F3-8615812D6B0A}"/>
              </a:ext>
            </a:extLst>
          </p:cNvPr>
          <p:cNvSpPr txBox="1"/>
          <p:nvPr/>
        </p:nvSpPr>
        <p:spPr>
          <a:xfrm>
            <a:off x="363070" y="4455599"/>
            <a:ext cx="6562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“Homework/reading is taking hours &amp; I want to go to social activities.”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are earning credit in an intensive manner.  Expect intensity and rigor at a prestigious institution.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BD3E9-9B22-3644-BBC8-5A0334643DC7}"/>
              </a:ext>
            </a:extLst>
          </p:cNvPr>
          <p:cNvSpPr txBox="1"/>
          <p:nvPr/>
        </p:nvSpPr>
        <p:spPr>
          <a:xfrm>
            <a:off x="336175" y="3483729"/>
            <a:ext cx="840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professor doesn’t give everyone the top scores &amp; no extra credit.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earn the actual grade but I am fair and reasonable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6E60FC-E4B2-DD49-9B6E-19E19E0786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04E708-C07C-654F-BCA9-ADE987C417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3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4391" y="1160621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evening labs, lunchtime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25" y="1991945"/>
            <a:ext cx="1852167" cy="24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6292" y="2425108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292" y="3854521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844B95-C714-FC4D-9A74-6DBB0A7CC8D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264D03-AE6D-2A41-8013-216F5143B36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9959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1348</Words>
  <Application>Microsoft Macintosh PowerPoint</Application>
  <PresentationFormat>On-screen Show (4:3)</PresentationFormat>
  <Paragraphs>284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 Unicode MS</vt:lpstr>
      <vt:lpstr>Arial</vt:lpstr>
      <vt:lpstr>Calibri</vt:lpstr>
      <vt:lpstr>Calibri Light</vt:lpstr>
      <vt:lpstr>inherit</vt:lpstr>
      <vt:lpstr>Lato</vt:lpstr>
      <vt:lpstr>1_Office Theme</vt:lpstr>
      <vt:lpstr>GSERM: Text Mining &amp; NLP Intros</vt:lpstr>
      <vt:lpstr>PowerPoint Presentation</vt:lpstr>
      <vt:lpstr>https://www.linkedin.com/in/edwardkwartler/</vt:lpstr>
      <vt:lpstr>Introductions…</vt:lpstr>
      <vt:lpstr>Syllabus Review</vt:lpstr>
      <vt:lpstr>Community Learning Expectations</vt:lpstr>
      <vt:lpstr>A safe/supportive learning environment</vt:lpstr>
      <vt:lpstr>My style</vt:lpstr>
      <vt:lpstr>Some motivation</vt:lpstr>
      <vt:lpstr>Video 1 Q/A</vt:lpstr>
      <vt:lpstr>Video 2 Q/A</vt:lpstr>
      <vt:lpstr>In video 3, we took R for a test drive.</vt:lpstr>
      <vt:lpstr>Let’s get back into R, to review.</vt:lpstr>
      <vt:lpstr>GSERM: Text Mining &amp; NLP TM Basics</vt:lpstr>
      <vt:lpstr>What is Text Mining?</vt:lpstr>
      <vt:lpstr>What is Text Mining?</vt:lpstr>
      <vt:lpstr>Where can NLP &amp; Text Mining be used?  Anywhere there are documents!</vt:lpstr>
      <vt:lpstr>PowerPoint Presentation</vt:lpstr>
      <vt:lpstr>TM Project Workflow </vt:lpstr>
      <vt:lpstr>Text Mining Workflow</vt:lpstr>
      <vt:lpstr>Two Popular Approaches</vt:lpstr>
      <vt:lpstr>TM Challenges - Disambiguation</vt:lpstr>
      <vt:lpstr>TM Challenges - Misc</vt:lpstr>
      <vt:lpstr>Why text mining is an art &amp; science?</vt:lpstr>
      <vt:lpstr>Channel affects language</vt:lpstr>
      <vt:lpstr>Messenger affects language</vt:lpstr>
      <vt:lpstr>Gen Y/Z expression is evolving rapidly due to technology.</vt:lpstr>
      <vt:lpstr>Gen Y/Z expression is evolving rapidly due to technology.</vt:lpstr>
      <vt:lpstr>Audience affects language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GSERM: Text Mining &amp; NLP Intros</dc:title>
  <dc:creator>Kwartler, Edward</dc:creator>
  <cp:lastModifiedBy>Kwartler, Edward</cp:lastModifiedBy>
  <cp:revision>2</cp:revision>
  <dcterms:created xsi:type="dcterms:W3CDTF">2021-01-10T18:44:47Z</dcterms:created>
  <dcterms:modified xsi:type="dcterms:W3CDTF">2021-01-10T19:39:53Z</dcterms:modified>
</cp:coreProperties>
</file>